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  <p:sldId id="258" r:id="rId6"/>
  </p:sldIdLst>
  <p:sldSz cx="7556500" cy="10693400"/>
  <p:notesSz cx="6858000" cy="9144000"/>
  <p:embeddedFontLst>
    <p:embeddedFont>
      <p:font typeface="Arial Bold" panose="020B0704020202020204" pitchFamily="34" charset="0"/>
      <p:regular r:id="rId7"/>
      <p:bold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25A6"/>
    <a:srgbClr val="43B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21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hyperlink" Target="https://www.improvementstandards.nhs.uk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qr-code-generator.com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9">
            <a:extLst>
              <a:ext uri="{FF2B5EF4-FFF2-40B4-BE49-F238E27FC236}">
                <a16:creationId xmlns:a16="http://schemas.microsoft.com/office/drawing/2014/main" id="{12B72C1D-A8D7-A262-8BBB-8EF75A5D773B}"/>
              </a:ext>
            </a:extLst>
          </p:cNvPr>
          <p:cNvSpPr/>
          <p:nvPr/>
        </p:nvSpPr>
        <p:spPr>
          <a:xfrm>
            <a:off x="1701525" y="10232443"/>
            <a:ext cx="4313692" cy="372057"/>
          </a:xfrm>
          <a:custGeom>
            <a:avLst/>
            <a:gdLst/>
            <a:ahLst/>
            <a:cxnLst/>
            <a:rect l="l" t="t" r="r" b="b"/>
            <a:pathLst>
              <a:path w="1545930" h="188550">
                <a:moveTo>
                  <a:pt x="89737" y="0"/>
                </a:moveTo>
                <a:lnTo>
                  <a:pt x="1456193" y="0"/>
                </a:lnTo>
                <a:cubicBezTo>
                  <a:pt x="1479993" y="0"/>
                  <a:pt x="1502818" y="9454"/>
                  <a:pt x="1519647" y="26283"/>
                </a:cubicBezTo>
                <a:cubicBezTo>
                  <a:pt x="1536476" y="43112"/>
                  <a:pt x="1545930" y="65937"/>
                  <a:pt x="1545930" y="89737"/>
                </a:cubicBezTo>
                <a:lnTo>
                  <a:pt x="1545930" y="98813"/>
                </a:lnTo>
                <a:cubicBezTo>
                  <a:pt x="1545930" y="122613"/>
                  <a:pt x="1536476" y="145438"/>
                  <a:pt x="1519647" y="162266"/>
                </a:cubicBezTo>
                <a:cubicBezTo>
                  <a:pt x="1502818" y="179095"/>
                  <a:pt x="1479993" y="188550"/>
                  <a:pt x="1456193" y="188550"/>
                </a:cubicBezTo>
                <a:lnTo>
                  <a:pt x="89737" y="188550"/>
                </a:lnTo>
                <a:cubicBezTo>
                  <a:pt x="65937" y="188550"/>
                  <a:pt x="43112" y="179095"/>
                  <a:pt x="26283" y="162266"/>
                </a:cubicBezTo>
                <a:cubicBezTo>
                  <a:pt x="9454" y="145438"/>
                  <a:pt x="0" y="122613"/>
                  <a:pt x="0" y="98813"/>
                </a:cubicBezTo>
                <a:lnTo>
                  <a:pt x="0" y="89737"/>
                </a:lnTo>
                <a:cubicBezTo>
                  <a:pt x="0" y="65937"/>
                  <a:pt x="9454" y="43112"/>
                  <a:pt x="26283" y="26283"/>
                </a:cubicBezTo>
                <a:cubicBezTo>
                  <a:pt x="43112" y="9454"/>
                  <a:pt x="65937" y="0"/>
                  <a:pt x="89737" y="0"/>
                </a:cubicBezTo>
                <a:close/>
              </a:path>
            </a:pathLst>
          </a:custGeom>
          <a:solidFill>
            <a:srgbClr val="43BCCC"/>
          </a:solidFill>
        </p:spPr>
        <p:txBody>
          <a:bodyPr/>
          <a:lstStyle/>
          <a:p>
            <a:endParaRPr lang="en-GB"/>
          </a:p>
        </p:txBody>
      </p:sp>
      <p:sp>
        <p:nvSpPr>
          <p:cNvPr id="2" name="Freeform 2"/>
          <p:cNvSpPr/>
          <p:nvPr/>
        </p:nvSpPr>
        <p:spPr>
          <a:xfrm>
            <a:off x="577850" y="278958"/>
            <a:ext cx="762000" cy="614467"/>
          </a:xfrm>
          <a:custGeom>
            <a:avLst/>
            <a:gdLst/>
            <a:ahLst/>
            <a:cxnLst/>
            <a:rect l="l" t="t" r="r" b="b"/>
            <a:pathLst>
              <a:path w="1028080" h="773935">
                <a:moveTo>
                  <a:pt x="0" y="0"/>
                </a:moveTo>
                <a:lnTo>
                  <a:pt x="1028080" y="0"/>
                </a:lnTo>
                <a:lnTo>
                  <a:pt x="1028080" y="773935"/>
                </a:lnTo>
                <a:lnTo>
                  <a:pt x="0" y="773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5149850" y="211085"/>
            <a:ext cx="2385103" cy="723222"/>
          </a:xfrm>
          <a:custGeom>
            <a:avLst/>
            <a:gdLst/>
            <a:ahLst/>
            <a:cxnLst/>
            <a:rect l="l" t="t" r="r" b="b"/>
            <a:pathLst>
              <a:path w="2645571" h="836227">
                <a:moveTo>
                  <a:pt x="0" y="0"/>
                </a:moveTo>
                <a:lnTo>
                  <a:pt x="2645571" y="0"/>
                </a:lnTo>
                <a:lnTo>
                  <a:pt x="2645571" y="836226"/>
                </a:lnTo>
                <a:lnTo>
                  <a:pt x="0" y="836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740046" y="7255626"/>
            <a:ext cx="1248915" cy="1298772"/>
          </a:xfrm>
          <a:custGeom>
            <a:avLst/>
            <a:gdLst/>
            <a:ahLst/>
            <a:cxnLst/>
            <a:rect l="l" t="t" r="r" b="b"/>
            <a:pathLst>
              <a:path w="708448" h="735095">
                <a:moveTo>
                  <a:pt x="0" y="0"/>
                </a:moveTo>
                <a:lnTo>
                  <a:pt x="708448" y="0"/>
                </a:lnTo>
                <a:lnTo>
                  <a:pt x="708448" y="735095"/>
                </a:lnTo>
                <a:lnTo>
                  <a:pt x="0" y="735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91131" y="8166100"/>
            <a:ext cx="1248915" cy="1298772"/>
          </a:xfrm>
          <a:custGeom>
            <a:avLst/>
            <a:gdLst/>
            <a:ahLst/>
            <a:cxnLst/>
            <a:rect l="l" t="t" r="r" b="b"/>
            <a:pathLst>
              <a:path w="680286" h="768685">
                <a:moveTo>
                  <a:pt x="0" y="0"/>
                </a:moveTo>
                <a:lnTo>
                  <a:pt x="680286" y="0"/>
                </a:lnTo>
                <a:lnTo>
                  <a:pt x="680286" y="768685"/>
                </a:lnTo>
                <a:lnTo>
                  <a:pt x="0" y="7686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777198" y="3060700"/>
            <a:ext cx="1638898" cy="1447799"/>
          </a:xfrm>
          <a:custGeom>
            <a:avLst/>
            <a:gdLst/>
            <a:ahLst/>
            <a:cxnLst/>
            <a:rect l="l" t="t" r="r" b="b"/>
            <a:pathLst>
              <a:path w="1789872" h="1440000">
                <a:moveTo>
                  <a:pt x="0" y="0"/>
                </a:moveTo>
                <a:lnTo>
                  <a:pt x="1789872" y="0"/>
                </a:lnTo>
                <a:lnTo>
                  <a:pt x="1789872" y="1440000"/>
                </a:lnTo>
                <a:lnTo>
                  <a:pt x="0" y="1440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400641" y="4508499"/>
            <a:ext cx="2387009" cy="1480819"/>
          </a:xfrm>
          <a:custGeom>
            <a:avLst/>
            <a:gdLst/>
            <a:ahLst/>
            <a:cxnLst/>
            <a:rect l="l" t="t" r="r" b="b"/>
            <a:pathLst>
              <a:path w="2587119" h="1440000">
                <a:moveTo>
                  <a:pt x="0" y="0"/>
                </a:moveTo>
                <a:lnTo>
                  <a:pt x="2587118" y="0"/>
                </a:lnTo>
                <a:lnTo>
                  <a:pt x="2587118" y="1440000"/>
                </a:lnTo>
                <a:lnTo>
                  <a:pt x="0" y="1440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1818996" y="1093107"/>
            <a:ext cx="3918509" cy="408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800" b="1" dirty="0">
                <a:solidFill>
                  <a:srgbClr val="6425A6"/>
                </a:solidFill>
                <a:latin typeface="Arial Bold"/>
                <a:ea typeface="Arial Bold"/>
                <a:cs typeface="Arial Bold"/>
                <a:sym typeface="Arial Bold"/>
              </a:rPr>
              <a:t>How was your care?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37684" y="3004103"/>
            <a:ext cx="4436352" cy="630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Please tell us about the care you received. </a:t>
            </a:r>
            <a:b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must be 18 years old or over.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21404" y="10215145"/>
            <a:ext cx="4313692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www.improvementstandards.nhs.uk</a:t>
            </a:r>
            <a:endParaRPr lang="en-US"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Picture 20" descr="A colorful logo with a black background&#10;&#10;Description automatically generated">
            <a:extLst>
              <a:ext uri="{FF2B5EF4-FFF2-40B4-BE49-F238E27FC236}">
                <a16:creationId xmlns:a16="http://schemas.microsoft.com/office/drawing/2014/main" id="{AA3C068E-8206-08E7-9719-F06007654A5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477" y="123902"/>
            <a:ext cx="955546" cy="9555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C9CFB35-51A5-A694-70BD-10D59A8DDA25}"/>
              </a:ext>
            </a:extLst>
          </p:cNvPr>
          <p:cNvSpPr txBox="1"/>
          <p:nvPr/>
        </p:nvSpPr>
        <p:spPr>
          <a:xfrm>
            <a:off x="332334" y="1612900"/>
            <a:ext cx="6891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would like to hear about the experiences of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people with a learning disability and/or autistic people, and their families and carers. 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answers will help us to improve NHS services in your area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B3A155AB-0223-6426-2D79-81E884CD81C3}"/>
              </a:ext>
            </a:extLst>
          </p:cNvPr>
          <p:cNvSpPr txBox="1"/>
          <p:nvPr/>
        </p:nvSpPr>
        <p:spPr>
          <a:xfrm>
            <a:off x="340792" y="2527300"/>
            <a:ext cx="3918509" cy="408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800" b="1" dirty="0">
                <a:solidFill>
                  <a:srgbClr val="6425A6"/>
                </a:solidFill>
                <a:latin typeface="Arial Bold"/>
                <a:ea typeface="Arial Bold"/>
                <a:cs typeface="Arial Bold"/>
                <a:sym typeface="Arial Bold"/>
              </a:rPr>
              <a:t>Patient Survey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DF484BDC-FD66-5FAB-F464-0129858F106C}"/>
              </a:ext>
            </a:extLst>
          </p:cNvPr>
          <p:cNvSpPr txBox="1"/>
          <p:nvPr/>
        </p:nvSpPr>
        <p:spPr>
          <a:xfrm>
            <a:off x="340792" y="6505203"/>
            <a:ext cx="3918509" cy="408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800" b="1" dirty="0">
                <a:solidFill>
                  <a:srgbClr val="6425A6"/>
                </a:solidFill>
                <a:latin typeface="Arial Bold"/>
                <a:ea typeface="Arial Bold"/>
                <a:cs typeface="Arial Bold"/>
                <a:sym typeface="Arial Bold"/>
              </a:rPr>
              <a:t>Family/Carer Survey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770EF0C8-E80C-5259-216E-E53E3AD94CB9}"/>
              </a:ext>
            </a:extLst>
          </p:cNvPr>
          <p:cNvSpPr/>
          <p:nvPr/>
        </p:nvSpPr>
        <p:spPr>
          <a:xfrm>
            <a:off x="4083050" y="7903097"/>
            <a:ext cx="2133599" cy="2091803"/>
          </a:xfrm>
          <a:custGeom>
            <a:avLst/>
            <a:gdLst/>
            <a:ahLst/>
            <a:cxnLst/>
            <a:rect l="l" t="t" r="r" b="b"/>
            <a:pathLst>
              <a:path w="2034964" h="2095202">
                <a:moveTo>
                  <a:pt x="0" y="0"/>
                </a:moveTo>
                <a:lnTo>
                  <a:pt x="2034965" y="0"/>
                </a:lnTo>
                <a:lnTo>
                  <a:pt x="2034965" y="2095202"/>
                </a:lnTo>
                <a:lnTo>
                  <a:pt x="0" y="209520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078932C5-F3E0-FDB1-39F2-21A550659019}"/>
              </a:ext>
            </a:extLst>
          </p:cNvPr>
          <p:cNvSpPr txBox="1"/>
          <p:nvPr/>
        </p:nvSpPr>
        <p:spPr>
          <a:xfrm>
            <a:off x="3109613" y="7020215"/>
            <a:ext cx="4292494" cy="630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GB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Please tell us about the care the person you support (aged 18 or over) received.</a:t>
            </a:r>
            <a:endParaRPr lang="en-US"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88741AEC-4875-1CE0-11BF-F289D46FADDD}"/>
              </a:ext>
            </a:extLst>
          </p:cNvPr>
          <p:cNvSpPr/>
          <p:nvPr/>
        </p:nvSpPr>
        <p:spPr>
          <a:xfrm>
            <a:off x="4083049" y="4025108"/>
            <a:ext cx="2133599" cy="2091803"/>
          </a:xfrm>
          <a:custGeom>
            <a:avLst/>
            <a:gdLst/>
            <a:ahLst/>
            <a:cxnLst/>
            <a:rect l="l" t="t" r="r" b="b"/>
            <a:pathLst>
              <a:path w="2034964" h="2095202">
                <a:moveTo>
                  <a:pt x="0" y="0"/>
                </a:moveTo>
                <a:lnTo>
                  <a:pt x="2034965" y="0"/>
                </a:lnTo>
                <a:lnTo>
                  <a:pt x="2034965" y="2095202"/>
                </a:lnTo>
                <a:lnTo>
                  <a:pt x="0" y="209520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B392F-0DD5-E4B6-D784-11C7AC307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5" y="1612900"/>
            <a:ext cx="6216650" cy="804862"/>
          </a:xfrm>
        </p:spPr>
        <p:txBody>
          <a:bodyPr>
            <a:normAutofit fontScale="90000"/>
          </a:bodyPr>
          <a:lstStyle/>
          <a:p>
            <a:r>
              <a:rPr lang="en-GB" dirty="0"/>
              <a:t>How to create your unique QR code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2B0B32-3001-9B13-68FD-313541B79A9A}"/>
              </a:ext>
            </a:extLst>
          </p:cNvPr>
          <p:cNvSpPr txBox="1"/>
          <p:nvPr/>
        </p:nvSpPr>
        <p:spPr>
          <a:xfrm>
            <a:off x="457200" y="2844542"/>
            <a:ext cx="675005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 to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https://www.qr-code-generator.com/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 your web browser.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Website URL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as the QR code type.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Enter or paste the full website address (including https://).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Generate QR Code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(Optional) Customize the QR code’s design if desired.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Download the QR code in your preferred format.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Test the QR code with a smartphone to confirm it opens the website.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Complete this process for 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your Patient Survey link and Family/Carer Survey link.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6D4E9635-A03A-64EC-0022-F4FBE9B1A2D9}"/>
              </a:ext>
            </a:extLst>
          </p:cNvPr>
          <p:cNvSpPr/>
          <p:nvPr/>
        </p:nvSpPr>
        <p:spPr>
          <a:xfrm>
            <a:off x="730250" y="278958"/>
            <a:ext cx="1028080" cy="773935"/>
          </a:xfrm>
          <a:custGeom>
            <a:avLst/>
            <a:gdLst/>
            <a:ahLst/>
            <a:cxnLst/>
            <a:rect l="l" t="t" r="r" b="b"/>
            <a:pathLst>
              <a:path w="1028080" h="773935">
                <a:moveTo>
                  <a:pt x="0" y="0"/>
                </a:moveTo>
                <a:lnTo>
                  <a:pt x="1028080" y="0"/>
                </a:lnTo>
                <a:lnTo>
                  <a:pt x="1028080" y="773935"/>
                </a:lnTo>
                <a:lnTo>
                  <a:pt x="0" y="7739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40956866-C08B-98C1-FEA0-E5EC4B2B1A24}"/>
              </a:ext>
            </a:extLst>
          </p:cNvPr>
          <p:cNvSpPr/>
          <p:nvPr/>
        </p:nvSpPr>
        <p:spPr>
          <a:xfrm>
            <a:off x="4790279" y="251733"/>
            <a:ext cx="2645571" cy="836227"/>
          </a:xfrm>
          <a:custGeom>
            <a:avLst/>
            <a:gdLst/>
            <a:ahLst/>
            <a:cxnLst/>
            <a:rect l="l" t="t" r="r" b="b"/>
            <a:pathLst>
              <a:path w="2645571" h="836227">
                <a:moveTo>
                  <a:pt x="0" y="0"/>
                </a:moveTo>
                <a:lnTo>
                  <a:pt x="2645571" y="0"/>
                </a:lnTo>
                <a:lnTo>
                  <a:pt x="2645571" y="836226"/>
                </a:lnTo>
                <a:lnTo>
                  <a:pt x="0" y="836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6" name="Picture 5" descr="A colorful logo with a black background&#10;&#10;Description automatically generated">
            <a:extLst>
              <a:ext uri="{FF2B5EF4-FFF2-40B4-BE49-F238E27FC236}">
                <a16:creationId xmlns:a16="http://schemas.microsoft.com/office/drawing/2014/main" id="{B4BA1EA7-B7F7-6357-280F-43792316FB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286" y="123902"/>
            <a:ext cx="955546" cy="9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37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73531D4220B4B8DC89F1AB9AB0F90" ma:contentTypeVersion="19" ma:contentTypeDescription="Create a new document." ma:contentTypeScope="" ma:versionID="a3d340e39d6d83a17f2833645de52cc4">
  <xsd:schema xmlns:xsd="http://www.w3.org/2001/XMLSchema" xmlns:xs="http://www.w3.org/2001/XMLSchema" xmlns:p="http://schemas.microsoft.com/office/2006/metadata/properties" xmlns:ns2="55f99f0f-87d8-4be9-9440-df45adb4b6c5" xmlns:ns3="eb556f03-1ab5-485a-9aea-0ebfad31cc2d" targetNamespace="http://schemas.microsoft.com/office/2006/metadata/properties" ma:root="true" ma:fieldsID="b1d769db5b4fb45b25d703c3fc871aec" ns2:_="" ns3:_="">
    <xsd:import namespace="55f99f0f-87d8-4be9-9440-df45adb4b6c5"/>
    <xsd:import namespace="eb556f03-1ab5-485a-9aea-0ebfad31c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DocumentOwner_x002f_Creator" minOccurs="0"/>
                <xsd:element ref="ns2:ResponsiblePers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9f0f-87d8-4be9-9440-df45adb4b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906682b-9559-4106-93ae-b8242d3392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Owner_x002f_Creator" ma:index="23" nillable="true" ma:displayName="Document Owner/ Creator" ma:description="Person responsible for the documents creation and/ or updates " ma:format="Dropdown" ma:list="UserInfo" ma:SharePointGroup="0" ma:internalName="DocumentOwner_x002f_Creat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iblePerson" ma:index="24" nillable="true" ma:displayName="Responsible Person" ma:default="Not Noted" ma:format="Dropdown" ma:internalName="ResponsiblePerson">
      <xsd:simpleType>
        <xsd:restriction base="dms:Text">
          <xsd:maxLength value="255"/>
        </xsd:restriction>
      </xsd:simpleType>
    </xsd:element>
    <xsd:element name="_Flow_SignoffStatus" ma:index="25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56f03-1ab5-485a-9aea-0ebfad31c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a2d7fde-55e5-4372-af2a-23590a38db2a}" ma:internalName="TaxCatchAll" ma:showField="CatchAllData" ma:web="eb556f03-1ab5-485a-9aea-0ebfad31c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Person xmlns="55f99f0f-87d8-4be9-9440-df45adb4b6c5">Not Noted</ResponsiblePerson>
    <DocumentOwner_x002f_Creator xmlns="55f99f0f-87d8-4be9-9440-df45adb4b6c5">
      <UserInfo>
        <DisplayName/>
        <AccountId xsi:nil="true"/>
        <AccountType/>
      </UserInfo>
    </DocumentOwner_x002f_Creator>
    <_Flow_SignoffStatus xmlns="55f99f0f-87d8-4be9-9440-df45adb4b6c5" xsi:nil="true"/>
    <lcf76f155ced4ddcb4097134ff3c332f xmlns="55f99f0f-87d8-4be9-9440-df45adb4b6c5">
      <Terms xmlns="http://schemas.microsoft.com/office/infopath/2007/PartnerControls"/>
    </lcf76f155ced4ddcb4097134ff3c332f>
    <TaxCatchAll xmlns="eb556f03-1ab5-485a-9aea-0ebfad31cc2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487DBE-1130-4AED-A4E6-9A37B82C8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f99f0f-87d8-4be9-9440-df45adb4b6c5"/>
    <ds:schemaRef ds:uri="eb556f03-1ab5-485a-9aea-0ebfad31c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2CA305-F82D-48D7-B108-B751FCEAAA2C}">
  <ds:schemaRefs>
    <ds:schemaRef ds:uri="http://schemas.microsoft.com/office/2006/metadata/properties"/>
    <ds:schemaRef ds:uri="http://schemas.microsoft.com/office/infopath/2007/PartnerControls"/>
    <ds:schemaRef ds:uri="55f99f0f-87d8-4be9-9440-df45adb4b6c5"/>
    <ds:schemaRef ds:uri="eb556f03-1ab5-485a-9aea-0ebfad31cc2d"/>
  </ds:schemaRefs>
</ds:datastoreItem>
</file>

<file path=customXml/itemProps3.xml><?xml version="1.0" encoding="utf-8"?>
<ds:datastoreItem xmlns:ds="http://schemas.openxmlformats.org/officeDocument/2006/customXml" ds:itemID="{789ED1FD-5FD9-483C-834B-C1B1E31A0F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3920</TotalTime>
  <Words>190</Words>
  <Application>Microsoft Office PowerPoint</Application>
  <PresentationFormat>Custom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 Bold</vt:lpstr>
      <vt:lpstr>Calibri</vt:lpstr>
      <vt:lpstr>Arial</vt:lpstr>
      <vt:lpstr>Office Theme</vt:lpstr>
      <vt:lpstr>PowerPoint Presentation</vt:lpstr>
      <vt:lpstr>How to create your unique QR code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LDIS poster</dc:title>
  <cp:lastModifiedBy>Heather Murray</cp:lastModifiedBy>
  <cp:revision>2</cp:revision>
  <dcterms:created xsi:type="dcterms:W3CDTF">2006-08-16T00:00:00Z</dcterms:created>
  <dcterms:modified xsi:type="dcterms:W3CDTF">2026-01-20T10:15:34Z</dcterms:modified>
  <dc:identifier>DAG6jeirgz0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0x010100D1373531D4220B4B8DC89F1AB9AB0F90</vt:lpwstr>
  </property>
  <property fmtid="{D5CDD505-2E9C-101B-9397-08002B2CF9AE}" pid="3" name="MediaServiceImageTags">
    <vt:lpwstr/>
  </property>
</Properties>
</file>